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3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3" d="100"/>
          <a:sy n="73" d="100"/>
        </p:scale>
        <p:origin x="1998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5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6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6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buNone/>
            </a:pPr>
            <a:fld id="{4141C9DB-7CBA-49B8-A03E-F6AA27A8E9B3}" type="slidenum">
              <a:rPr lang="en-US" sz="1400" b="0" strike="noStrike" spc="-1">
                <a:latin typeface="Times New Roman"/>
              </a:rPr>
              <a:t>‹N°›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  <a:ea typeface="Calibri"/>
              </a:rPr>
              <a:t>Todo: 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3B671C45-1BF5-4A59-931D-8801D1FFDCA2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Here is an illustration of the algorithm on a simple 2D model</a:t>
            </a:r>
          </a:p>
        </p:txBody>
      </p:sp>
      <p:sp>
        <p:nvSpPr>
          <p:cNvPr id="43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1CD47D9-52F0-4FFB-91DC-604B6A40911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We</a:t>
            </a:r>
            <a:r>
              <a:rPr lang="en-US" sz="2000" b="1" strike="noStrike" spc="-1">
                <a:latin typeface="Arial"/>
              </a:rPr>
              <a:t> </a:t>
            </a:r>
            <a:r>
              <a:rPr lang="en-US" sz="2000" b="0" strike="noStrike" spc="-1">
                <a:latin typeface="Arial"/>
              </a:rPr>
              <a:t>now present some applications to illustrate the usefulness of our method.</a:t>
            </a:r>
          </a:p>
        </p:txBody>
      </p:sp>
      <p:sp>
        <p:nvSpPr>
          <p:cNvPr id="442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F3AF77F-B441-4BD6-9F4D-C3141BC920B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Our method can also be used as a preprocessing step before sweeping, drastically reducing runtime.</a:t>
            </a:r>
          </a:p>
        </p:txBody>
      </p:sp>
      <p:sp>
        <p:nvSpPr>
          <p:cNvPr id="44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F787D1B-353A-46E1-A6D8-B3EC3ACEF44A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The behavior of the offset is similar to that of 𝛼 when it comes to features: small offset values ensure that the mesh is close to the input, and thus that it will capture well its geometry and features; on the other hand, large offset values act as a defeaturing tool.</a:t>
            </a:r>
          </a:p>
        </p:txBody>
      </p:sp>
      <p:sp>
        <p:nvSpPr>
          <p:cNvPr id="44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052B48F-41C9-4946-AB02-CA405FFEEDD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 We now expose the strengths of our method.</a:t>
            </a:r>
          </a:p>
        </p:txBody>
      </p:sp>
      <p:sp>
        <p:nvSpPr>
          <p:cNvPr id="45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BEB0D68-1346-45A8-95EA-8E4170B6FEC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 The complexity of our algorithm depends primarily on the complexity of the output, meaning that complex inner structures have only a weak influence on the runtime, and no internal sampling is required.</a:t>
            </a:r>
          </a:p>
        </p:txBody>
      </p:sp>
      <p:sp>
        <p:nvSpPr>
          <p:cNvPr id="45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292688B-E143-46A1-9BA0-18CA1451136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 Thanks to its formulation making only use of an implicit distance function and basic intersection predicates, our algorithm is immune to the usual defects found in many meshes.</a:t>
            </a:r>
          </a:p>
        </p:txBody>
      </p:sp>
      <p:sp>
        <p:nvSpPr>
          <p:cNvPr id="45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9E320DB-3BC3-4E47-B294-43B9220EFC0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Basing our algorithm on extensively studied data structures such as the Delaunay triangulation enabled us to guarantee in theory a number of important properties: termination, validity, input enclosing, and distance bounds.</a:t>
            </a:r>
          </a:p>
        </p:txBody>
      </p:sp>
      <p:sp>
        <p:nvSpPr>
          <p:cNvPr id="46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E923EA3C-1B76-40D8-8A5B-9B6747B8B0C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 Thank you for your attention. 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The code is already available  in the CGAL library.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Join us at the SIGGRAPH Lab Demo in August for an extensive hands-on demo.</a:t>
            </a:r>
          </a:p>
        </p:txBody>
      </p:sp>
      <p:sp>
        <p:nvSpPr>
          <p:cNvPr id="46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FBE1B0B-FC7A-4FA7-A792-2F10EA254962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  <a:ea typeface="Calibri"/>
              </a:rPr>
              <a:t>Surface meshes are essential components in many geometry processing and computer graphics application. Most applications require, or at least prefer, input meshes that are combinatorially 2-manifold, watertight, and orientable.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br/>
            <a:br/>
            <a:endParaRPr lang="en-US" sz="2000" b="0" strike="noStrike" spc="-1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0AB942A-05B9-4C3B-A98E-0468B9C855F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Calibri"/>
              </a:rPr>
              <a:t>Self-intersections, non-manifoldness &amp; spurious boundaries, complex inner structures</a:t>
            </a:r>
            <a:r>
              <a:rPr lang="en-US" sz="2000" b="0" strike="noStrike" spc="-1">
                <a:solidFill>
                  <a:srgbClr val="000000"/>
                </a:solidFill>
                <a:latin typeface="+mn-lt"/>
                <a:ea typeface="Calibri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CE1776C-884A-4450-AEEE-482778F3950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latin typeface="Arial"/>
              </a:rPr>
              <a:t>In particular, we wish to have a way to control the complexity of  the output</a:t>
            </a:r>
          </a:p>
        </p:txBody>
      </p:sp>
      <p:sp>
        <p:nvSpPr>
          <p:cNvPr id="42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79056F9-48BF-4B3A-A687-124B34F3228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Our approach bridges the gap between a number of existing approaches by combining alpha shapes, mesh carving, and Delaunay-based meshing.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345C5B8A-E1A5-4235-82A5-B7A9539CFA1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To create these points on the offset surface, we use an ambient 3D Delaunay triangulation and alternate carving and Delaunay refinement.</a:t>
            </a:r>
          </a:p>
        </p:txBody>
      </p:sp>
      <p:sp>
        <p:nvSpPr>
          <p:cNvPr id="42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8CE48DF-5D4A-432D-8632-E32C7164D53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To create these points on the offset surface, we use an ambient 3D Delaunay triangulation and alternate carving and Delaunay refinement.</a:t>
            </a:r>
          </a:p>
        </p:txBody>
      </p:sp>
      <p:sp>
        <p:nvSpPr>
          <p:cNvPr id="43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1E5FB13-F1C7-49FD-8A6C-5BBCFA859AD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</a:t>
            </a:r>
            <a:r>
              <a:rPr lang="en-US" sz="2000" b="0" strike="noStrike" spc="-1">
                <a:latin typeface="Arial"/>
              </a:rPr>
              <a:t> To create these points on the offset surface, we use an ambient 3D Delaunay triangulation and alternate carving and Delaunay refinement.</a:t>
            </a:r>
          </a:p>
        </p:txBody>
      </p:sp>
      <p:sp>
        <p:nvSpPr>
          <p:cNvPr id="43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FA9B810-7658-41B4-8A42-7B8F9DF791B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latin typeface="Arial"/>
              </a:rPr>
              <a:t>Voice: </a:t>
            </a:r>
            <a:r>
              <a:rPr lang="en-US" sz="2000" b="0" strike="noStrike" spc="-1">
                <a:latin typeface="Arial"/>
              </a:rPr>
              <a:t>Here is an illustration of the algorithm on a simple 2D model</a:t>
            </a:r>
          </a:p>
        </p:txBody>
      </p:sp>
      <p:sp>
        <p:nvSpPr>
          <p:cNvPr id="43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93229FD-D694-40E2-9A28-AF2ECF7DF93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4" hidden="1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Rectangle 10" hidden="1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3" name="Graphic 29"/>
          <p:cNvSpPr/>
          <p:nvPr/>
        </p:nvSpPr>
        <p:spPr>
          <a:xfrm>
            <a:off x="1184760" y="0"/>
            <a:ext cx="9820080" cy="6986160"/>
          </a:xfrm>
          <a:custGeom>
            <a:avLst/>
            <a:gdLst/>
            <a:ahLst/>
            <a:cxnLst/>
            <a:rect l="l" t="t" r="r" b="b"/>
            <a:pathLst>
              <a:path w="9822567" h="6988842">
                <a:moveTo>
                  <a:pt x="0" y="0"/>
                </a:moveTo>
                <a:lnTo>
                  <a:pt x="9822567" y="0"/>
                </a:lnTo>
                <a:lnTo>
                  <a:pt x="9822567" y="6988842"/>
                </a:lnTo>
                <a:lnTo>
                  <a:pt x="0" y="6988842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Rectangle 7"/>
          <p:cNvSpPr/>
          <p:nvPr/>
        </p:nvSpPr>
        <p:spPr>
          <a:xfrm>
            <a:off x="0" y="4078080"/>
            <a:ext cx="12189600" cy="277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ctangle 6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Straight Connector 14"/>
          <p:cNvSpPr/>
          <p:nvPr/>
        </p:nvSpPr>
        <p:spPr>
          <a:xfrm>
            <a:off x="1440" y="831600"/>
            <a:ext cx="12188880" cy="360"/>
          </a:xfrm>
          <a:prstGeom prst="line">
            <a:avLst/>
          </a:prstGeom>
          <a:ln>
            <a:solidFill>
              <a:srgbClr val="FFFFFF">
                <a:alpha val="1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16"/>
          <p:cNvSpPr/>
          <p:nvPr/>
        </p:nvSpPr>
        <p:spPr>
          <a:xfrm>
            <a:off x="8557200" y="278280"/>
            <a:ext cx="32133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t">
            <a:spAutoFit/>
          </a:bodyPr>
          <a:lstStyle/>
          <a:p>
            <a:pPr algn="r">
              <a:lnSpc>
                <a:spcPct val="100000"/>
              </a:lnSpc>
              <a:buNone/>
            </a:pPr>
            <a:r>
              <a:rPr lang="en-US" sz="800" b="0" strike="noStrike" spc="32">
                <a:solidFill>
                  <a:srgbClr val="FFFFFF"/>
                </a:solidFill>
                <a:latin typeface="Arial"/>
                <a:ea typeface="DejaVu Sans"/>
              </a:rPr>
              <a:t>THE PREMIER CONFERENCE &amp; EXHIBITION ON COMPUTER GRAPHICS &amp; INTERACTIVE TECHNIQUES</a:t>
            </a:r>
            <a:endParaRPr lang="en-US" sz="800" b="0" strike="noStrike" spc="-1">
              <a:latin typeface="Arial"/>
            </a:endParaRPr>
          </a:p>
        </p:txBody>
      </p:sp>
      <p:pic>
        <p:nvPicPr>
          <p:cNvPr id="8" name="Graphic 19"/>
          <p:cNvPicPr/>
          <p:nvPr/>
        </p:nvPicPr>
        <p:blipFill>
          <a:blip r:embed="rId16"/>
          <a:stretch/>
        </p:blipFill>
        <p:spPr>
          <a:xfrm>
            <a:off x="428400" y="201960"/>
            <a:ext cx="1921680" cy="4460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4"/>
          <p:cNvSpPr/>
          <p:nvPr/>
        </p:nvSpPr>
        <p:spPr>
          <a:xfrm>
            <a:off x="0" y="6556320"/>
            <a:ext cx="12191400" cy="30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Rectangle 10"/>
          <p:cNvSpPr/>
          <p:nvPr/>
        </p:nvSpPr>
        <p:spPr>
          <a:xfrm>
            <a:off x="0" y="0"/>
            <a:ext cx="12191400" cy="1324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6960" cy="45576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4"/>
          <p:cNvSpPr/>
          <p:nvPr/>
        </p:nvSpPr>
        <p:spPr>
          <a:xfrm>
            <a:off x="0" y="6556320"/>
            <a:ext cx="12191400" cy="30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Rectangle 10"/>
          <p:cNvSpPr/>
          <p:nvPr/>
        </p:nvSpPr>
        <p:spPr>
          <a:xfrm>
            <a:off x="0" y="0"/>
            <a:ext cx="12191400" cy="1324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6960" cy="45576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7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4" hidden="1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10" hidden="1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3"/>
          <p:cNvSpPr/>
          <p:nvPr/>
        </p:nvSpPr>
        <p:spPr>
          <a:xfrm>
            <a:off x="-6480" y="830520"/>
            <a:ext cx="12195720" cy="60249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3" name="Picture 17" descr="A picture containing text&#10;&#10;Description automatically generated"/>
          <p:cNvPicPr/>
          <p:nvPr/>
        </p:nvPicPr>
        <p:blipFill>
          <a:blip r:embed="rId15"/>
          <a:stretch/>
        </p:blipFill>
        <p:spPr>
          <a:xfrm>
            <a:off x="-7920" y="1318320"/>
            <a:ext cx="6728400" cy="552204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19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Graphic 8"/>
          <p:cNvPicPr/>
          <p:nvPr/>
        </p:nvPicPr>
        <p:blipFill>
          <a:blip r:embed="rId16"/>
          <a:stretch/>
        </p:blipFill>
        <p:spPr>
          <a:xfrm>
            <a:off x="428400" y="201960"/>
            <a:ext cx="1921680" cy="44604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4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tangle 10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4"/>
          <p:cNvSpPr/>
          <p:nvPr/>
        </p:nvSpPr>
        <p:spPr>
          <a:xfrm>
            <a:off x="0" y="6556320"/>
            <a:ext cx="12189600" cy="299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Rectangle 10"/>
          <p:cNvSpPr/>
          <p:nvPr/>
        </p:nvSpPr>
        <p:spPr>
          <a:xfrm>
            <a:off x="0" y="0"/>
            <a:ext cx="12189600" cy="1323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Graphic 20"/>
          <p:cNvPicPr/>
          <p:nvPr/>
        </p:nvPicPr>
        <p:blipFill>
          <a:blip r:embed="rId14"/>
          <a:stretch/>
        </p:blipFill>
        <p:spPr>
          <a:xfrm>
            <a:off x="9814320" y="428760"/>
            <a:ext cx="1955160" cy="45396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hyperlink" Target="https://sketchfab.com/jeremielouvetz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397800" y="4190040"/>
            <a:ext cx="11341800" cy="551520"/>
          </a:xfrm>
          <a:prstGeom prst="rect">
            <a:avLst/>
          </a:prstGeom>
          <a:noFill/>
          <a:ln w="0">
            <a:noFill/>
          </a:ln>
        </p:spPr>
        <p:txBody>
          <a:bodyPr lIns="182880" tIns="0" rIns="182880" bIns="91440" anchor="t">
            <a:noAutofit/>
          </a:bodyPr>
          <a:lstStyle/>
          <a:p>
            <a:pPr marL="228600" indent="-228600"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000" b="0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Cédric Portaneri, </a:t>
            </a:r>
            <a:r>
              <a:rPr lang="en-US" sz="3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Mael ROUXEL-LABBé, </a:t>
            </a:r>
            <a:br/>
            <a:r>
              <a:rPr lang="en-US" sz="3000" b="0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Michael Hemmer, David Cohen-Steiner,</a:t>
            </a:r>
            <a:br/>
            <a:r>
              <a:rPr lang="en-US" sz="3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pierre Alliez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63" name="Rectangle 2"/>
          <p:cNvSpPr/>
          <p:nvPr/>
        </p:nvSpPr>
        <p:spPr>
          <a:xfrm>
            <a:off x="-4320" y="2955240"/>
            <a:ext cx="12191400" cy="117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PlaceHolder 2"/>
          <p:cNvSpPr>
            <a:spLocks noGrp="1"/>
          </p:cNvSpPr>
          <p:nvPr>
            <p:ph type="title"/>
          </p:nvPr>
        </p:nvSpPr>
        <p:spPr>
          <a:xfrm>
            <a:off x="428400" y="3386880"/>
            <a:ext cx="11341800" cy="659160"/>
          </a:xfrm>
          <a:prstGeom prst="rect">
            <a:avLst/>
          </a:prstGeom>
          <a:noFill/>
          <a:ln w="0">
            <a:noFill/>
          </a:ln>
        </p:spPr>
        <p:txBody>
          <a:bodyPr lIns="182880" tIns="45000" rIns="182880" bIns="0" anchor="b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Alpha wrapping with AN offset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ftr"/>
          </p:nvPr>
        </p:nvSpPr>
        <p:spPr>
          <a:xfrm>
            <a:off x="42840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pic>
        <p:nvPicPr>
          <p:cNvPr id="266" name="Image 4"/>
          <p:cNvPicPr/>
          <p:nvPr/>
        </p:nvPicPr>
        <p:blipFill>
          <a:blip r:embed="rId3"/>
          <a:stretch/>
        </p:blipFill>
        <p:spPr>
          <a:xfrm>
            <a:off x="279000" y="5415480"/>
            <a:ext cx="2740680" cy="963000"/>
          </a:xfrm>
          <a:prstGeom prst="rect">
            <a:avLst/>
          </a:prstGeom>
          <a:ln w="0">
            <a:noFill/>
          </a:ln>
        </p:spPr>
      </p:pic>
      <p:pic>
        <p:nvPicPr>
          <p:cNvPr id="267" name="Image 5" descr="Une image contenant texte&#10;&#10;Description générée automatiquement"/>
          <p:cNvPicPr/>
          <p:nvPr/>
        </p:nvPicPr>
        <p:blipFill>
          <a:blip r:embed="rId4"/>
          <a:stretch/>
        </p:blipFill>
        <p:spPr>
          <a:xfrm>
            <a:off x="9159480" y="5528520"/>
            <a:ext cx="2740680" cy="84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3FD8D58-707E-4B9C-A3E2-3B62DDF0B811}" type="slidenum">
              <a:rPr lang="en-US" sz="800" b="0" strike="noStrike" spc="-1">
                <a:solidFill>
                  <a:srgbClr val="E6AF57"/>
                </a:solidFill>
                <a:latin typeface="Arial"/>
                <a:ea typeface="DejaVu Sans"/>
              </a:rPr>
              <a:t>10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345" name="Image 34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33080" y="2139480"/>
            <a:ext cx="6042600" cy="3398040"/>
          </a:xfrm>
          <a:prstGeom prst="rect">
            <a:avLst/>
          </a:prstGeom>
          <a:ln w="0">
            <a:noFill/>
          </a:ln>
        </p:spPr>
      </p:pic>
      <p:pic>
        <p:nvPicPr>
          <p:cNvPr id="346" name="Image 280"/>
          <p:cNvPicPr/>
          <p:nvPr/>
        </p:nvPicPr>
        <p:blipFill>
          <a:blip r:embed="rId6"/>
          <a:stretch/>
        </p:blipFill>
        <p:spPr>
          <a:xfrm>
            <a:off x="1317960" y="2106360"/>
            <a:ext cx="3308760" cy="325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560" cy="1672200"/>
          </a:xfrm>
          <a:prstGeom prst="rect">
            <a:avLst/>
          </a:prstGeom>
          <a:noFill/>
          <a:ln w="0">
            <a:noFill/>
          </a:ln>
        </p:spPr>
        <p:txBody>
          <a:bodyPr lIns="0" tIns="45000" rIns="18288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Arial"/>
                <a:ea typeface="DejaVu Sans"/>
              </a:rPr>
              <a:t>Results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560" cy="1018800"/>
          </a:xfrm>
          <a:prstGeom prst="rect">
            <a:avLst/>
          </a:prstGeom>
          <a:noFill/>
          <a:ln w="0">
            <a:noFill/>
          </a:ln>
        </p:spPr>
        <p:txBody>
          <a:bodyPr lIns="0" tIns="0" rIns="182880" bIns="9144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DA69607-25E4-47E6-AB5B-8877FF09E87A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12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Arial"/>
              </a:rPr>
              <a:t>APplication to swepT volumes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Image 16" descr="Une image contenant silhouette&#10;&#10;Description générée automatiquement"/>
          <p:cNvPicPr/>
          <p:nvPr/>
        </p:nvPicPr>
        <p:blipFill>
          <a:blip r:embed="rId3"/>
          <a:stretch/>
        </p:blipFill>
        <p:spPr>
          <a:xfrm>
            <a:off x="8926560" y="1466280"/>
            <a:ext cx="2740680" cy="2320560"/>
          </a:xfrm>
          <a:prstGeom prst="rect">
            <a:avLst/>
          </a:prstGeom>
          <a:ln w="0">
            <a:noFill/>
          </a:ln>
        </p:spPr>
      </p:pic>
      <p:pic>
        <p:nvPicPr>
          <p:cNvPr id="354" name="Image 17"/>
          <p:cNvPicPr/>
          <p:nvPr/>
        </p:nvPicPr>
        <p:blipFill>
          <a:blip r:embed="rId4"/>
          <a:stretch/>
        </p:blipFill>
        <p:spPr>
          <a:xfrm>
            <a:off x="8816760" y="3942360"/>
            <a:ext cx="2740680" cy="2324520"/>
          </a:xfrm>
          <a:prstGeom prst="rect">
            <a:avLst/>
          </a:prstGeom>
          <a:ln w="0">
            <a:noFill/>
          </a:ln>
        </p:spPr>
      </p:pic>
      <p:pic>
        <p:nvPicPr>
          <p:cNvPr id="355" name="Image 20"/>
          <p:cNvPicPr/>
          <p:nvPr/>
        </p:nvPicPr>
        <p:blipFill>
          <a:blip r:embed="rId5"/>
          <a:stretch/>
        </p:blipFill>
        <p:spPr>
          <a:xfrm>
            <a:off x="4693680" y="4127400"/>
            <a:ext cx="2171520" cy="2273400"/>
          </a:xfrm>
          <a:prstGeom prst="rect">
            <a:avLst/>
          </a:prstGeom>
          <a:ln w="0">
            <a:noFill/>
          </a:ln>
        </p:spPr>
      </p:pic>
      <p:pic>
        <p:nvPicPr>
          <p:cNvPr id="356" name="Image 21" descr="Une image contenant texte&#10;&#10;Description générée automatiquement"/>
          <p:cNvPicPr/>
          <p:nvPr/>
        </p:nvPicPr>
        <p:blipFill>
          <a:blip r:embed="rId6"/>
          <a:stretch/>
        </p:blipFill>
        <p:spPr>
          <a:xfrm>
            <a:off x="4665240" y="1556280"/>
            <a:ext cx="2198880" cy="2315880"/>
          </a:xfrm>
          <a:prstGeom prst="rect">
            <a:avLst/>
          </a:prstGeom>
          <a:ln w="0">
            <a:noFill/>
          </a:ln>
        </p:spPr>
      </p:pic>
      <p:sp>
        <p:nvSpPr>
          <p:cNvPr id="359" name="ZoneTexte 1"/>
          <p:cNvSpPr/>
          <p:nvPr/>
        </p:nvSpPr>
        <p:spPr>
          <a:xfrm>
            <a:off x="7575120" y="4794689"/>
            <a:ext cx="721080" cy="4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242s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0" name="ZoneTexte 4"/>
          <p:cNvSpPr/>
          <p:nvPr/>
        </p:nvSpPr>
        <p:spPr>
          <a:xfrm>
            <a:off x="7575120" y="2360729"/>
            <a:ext cx="721080" cy="4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914s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1" name="ZoneTexte 5"/>
          <p:cNvSpPr/>
          <p:nvPr/>
        </p:nvSpPr>
        <p:spPr>
          <a:xfrm>
            <a:off x="8959680" y="6171840"/>
            <a:ext cx="3445200" cy="4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Swept volumes by </a:t>
            </a:r>
            <a:r>
              <a:rPr lang="en-US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[RMAGS GmbH]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08960" y="1713960"/>
            <a:ext cx="5455080" cy="180648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 fontScale="84000" lnSpcReduction="10000"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Arial"/>
              </a:rPr>
              <a:t>Input: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Complex mesh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Inner structures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All kinds of defects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Espace réservé du contenu 2"/>
          <p:cNvSpPr/>
          <p:nvPr/>
        </p:nvSpPr>
        <p:spPr>
          <a:xfrm>
            <a:off x="408960" y="3940200"/>
            <a:ext cx="5455080" cy="246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rmAutofit fontScale="97000"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5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Output: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Lower mesh complexity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Valid mesh with no internal elements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Faster sweeping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5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Conservative and tight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w.r.t.</a:t>
            </a:r>
            <a:r>
              <a:rPr lang="en-US" sz="15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to exact sweep</a:t>
            </a:r>
            <a:endParaRPr lang="en-US" sz="15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4" name="ZoneTexte 6"/>
          <p:cNvSpPr/>
          <p:nvPr/>
        </p:nvSpPr>
        <p:spPr>
          <a:xfrm>
            <a:off x="6120360" y="3544200"/>
            <a:ext cx="2740680" cy="40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1.7M facets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5" name="ZoneTexte 11"/>
          <p:cNvSpPr/>
          <p:nvPr/>
        </p:nvSpPr>
        <p:spPr>
          <a:xfrm>
            <a:off x="6120360" y="5985360"/>
            <a:ext cx="2740680" cy="40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57k facets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E0DFAEE-5E6E-4BB3-B74E-88F2338BE55F}"/>
              </a:ext>
            </a:extLst>
          </p:cNvPr>
          <p:cNvSpPr/>
          <p:nvPr/>
        </p:nvSpPr>
        <p:spPr>
          <a:xfrm>
            <a:off x="7575120" y="2790244"/>
            <a:ext cx="467198" cy="231416"/>
          </a:xfrm>
          <a:prstGeom prst="rightArrow">
            <a:avLst>
              <a:gd name="adj1" fmla="val 50000"/>
              <a:gd name="adj2" fmla="val 9731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2C47A069-E24B-410F-AAF4-9217B435049F}"/>
              </a:ext>
            </a:extLst>
          </p:cNvPr>
          <p:cNvSpPr/>
          <p:nvPr/>
        </p:nvSpPr>
        <p:spPr>
          <a:xfrm>
            <a:off x="7582001" y="5231404"/>
            <a:ext cx="467198" cy="231416"/>
          </a:xfrm>
          <a:prstGeom prst="rightArrow">
            <a:avLst>
              <a:gd name="adj1" fmla="val 50000"/>
              <a:gd name="adj2" fmla="val 9731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/>
          </p:nvPr>
        </p:nvSpPr>
        <p:spPr>
          <a:xfrm>
            <a:off x="405720" y="4382640"/>
            <a:ext cx="7191360" cy="179928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Guarantee closed 2-manifold mesh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Can also act as a defeaturing parameter, </a:t>
            </a:r>
            <a:br/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at the cost of tightness (similar to </a:t>
            </a:r>
            <a:r>
              <a:rPr lang="en-US" sz="1600" b="0" strike="noStrike" spc="-1">
                <a:solidFill>
                  <a:srgbClr val="E6AF00"/>
                </a:solidFill>
                <a:latin typeface="Calibri"/>
                <a:ea typeface="DejaVu Sans"/>
              </a:rPr>
              <a:t>[Shewchuk 04]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335466D-B862-4004-8612-D888B8F1335E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13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Algorithm parameters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/>
          </p:nvPr>
        </p:nvSpPr>
        <p:spPr>
          <a:xfrm>
            <a:off x="405720" y="2006640"/>
            <a:ext cx="5455080" cy="1575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Controls diameter of cavities to be explored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Acts as sizing field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Can be arbitrarily large or small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/>
          </p:nvPr>
        </p:nvSpPr>
        <p:spPr>
          <a:xfrm>
            <a:off x="405720" y="1594080"/>
            <a:ext cx="5438160" cy="3668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00A933"/>
                </a:solidFill>
                <a:latin typeface="Calibri"/>
                <a:ea typeface="DejaVu Sans"/>
              </a:rPr>
              <a:t>Alpha </a:t>
            </a:r>
            <a:endParaRPr lang="en-US" sz="1800" b="0" strike="noStrike" spc="-1">
              <a:solidFill>
                <a:srgbClr val="00A933"/>
              </a:solidFill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/>
          </p:nvPr>
        </p:nvSpPr>
        <p:spPr>
          <a:xfrm>
            <a:off x="405720" y="4036320"/>
            <a:ext cx="5438160" cy="3668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FF0000"/>
                </a:solidFill>
                <a:latin typeface="Calibri"/>
                <a:ea typeface="DejaVu Sans"/>
              </a:rPr>
              <a:t>Offset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3" name="Groupe 9"/>
          <p:cNvGrpSpPr/>
          <p:nvPr/>
        </p:nvGrpSpPr>
        <p:grpSpPr>
          <a:xfrm>
            <a:off x="4745160" y="784440"/>
            <a:ext cx="7349400" cy="5746680"/>
            <a:chOff x="4745160" y="784440"/>
            <a:chExt cx="7349400" cy="5746680"/>
          </a:xfrm>
        </p:grpSpPr>
        <p:pic>
          <p:nvPicPr>
            <p:cNvPr id="374" name="Image 10"/>
            <p:cNvPicPr/>
            <p:nvPr/>
          </p:nvPicPr>
          <p:blipFill>
            <a:blip r:embed="rId3"/>
            <a:stretch/>
          </p:blipFill>
          <p:spPr>
            <a:xfrm>
              <a:off x="4745160" y="784440"/>
              <a:ext cx="7349400" cy="5746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5" name="Connecteur droit avec flèche 11"/>
            <p:cNvSpPr/>
            <p:nvPr/>
          </p:nvSpPr>
          <p:spPr>
            <a:xfrm flipV="1">
              <a:off x="8154360" y="5328360"/>
              <a:ext cx="1216080" cy="662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6" name="Connecteur droit avec flèche 12"/>
            <p:cNvSpPr/>
            <p:nvPr/>
          </p:nvSpPr>
          <p:spPr>
            <a:xfrm flipH="1" flipV="1">
              <a:off x="7270200" y="5285160"/>
              <a:ext cx="879840" cy="70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D0D0D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7" name="ZoneTexte 13"/>
            <p:cNvSpPr/>
            <p:nvPr/>
          </p:nvSpPr>
          <p:spPr>
            <a:xfrm>
              <a:off x="8798760" y="5595840"/>
              <a:ext cx="70992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600" b="1" strike="noStrike" spc="-1">
                  <a:solidFill>
                    <a:srgbClr val="00A933"/>
                  </a:solidFill>
                  <a:latin typeface="Arial"/>
                  <a:ea typeface="DejaVu Sans"/>
                </a:rPr>
                <a:t>alpha</a:t>
              </a:r>
              <a:endParaRPr lang="en-US" sz="1600" b="0" strike="noStrike" spc="-1">
                <a:solidFill>
                  <a:srgbClr val="00A933"/>
                </a:solidFill>
                <a:latin typeface="Arial"/>
              </a:endParaRPr>
            </a:p>
          </p:txBody>
        </p:sp>
        <p:sp>
          <p:nvSpPr>
            <p:cNvPr id="378" name="ZoneTexte 14"/>
            <p:cNvSpPr/>
            <p:nvPr/>
          </p:nvSpPr>
          <p:spPr>
            <a:xfrm>
              <a:off x="6944760" y="5583960"/>
              <a:ext cx="73116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600" b="1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offset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379" name="ZoneTexte 15"/>
            <p:cNvSpPr/>
            <p:nvPr/>
          </p:nvSpPr>
          <p:spPr>
            <a:xfrm>
              <a:off x="5430240" y="5835438"/>
              <a:ext cx="617133" cy="30632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400" b="1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input</a:t>
              </a:r>
              <a:endParaRPr lang="en-US" sz="1400" b="1" strike="noStrike" spc="-1" dirty="0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5880" y="1866960"/>
            <a:ext cx="5371560" cy="1672200"/>
          </a:xfrm>
          <a:prstGeom prst="rect">
            <a:avLst/>
          </a:prstGeom>
          <a:noFill/>
          <a:ln w="0">
            <a:noFill/>
          </a:ln>
        </p:spPr>
        <p:txBody>
          <a:bodyPr lIns="0" tIns="45000" rIns="18288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Strengths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5880" y="3556800"/>
            <a:ext cx="5371560" cy="1018800"/>
          </a:xfrm>
          <a:prstGeom prst="rect">
            <a:avLst/>
          </a:prstGeom>
          <a:noFill/>
          <a:ln w="0">
            <a:noFill/>
          </a:ln>
        </p:spPr>
        <p:txBody>
          <a:bodyPr lIns="0" tIns="0" rIns="182880" bIns="9144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C399971-E931-4D47-9468-E9CA11DF2254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15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OUTPUT Sensitive COMPLEXITY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6" name="Image 3"/>
          <p:cNvPicPr/>
          <p:nvPr/>
        </p:nvPicPr>
        <p:blipFill>
          <a:blip r:embed="rId3"/>
          <a:stretch/>
        </p:blipFill>
        <p:spPr>
          <a:xfrm>
            <a:off x="0" y="3565358"/>
            <a:ext cx="4543985" cy="2750306"/>
          </a:xfrm>
          <a:prstGeom prst="rect">
            <a:avLst/>
          </a:prstGeom>
          <a:ln w="0">
            <a:noFill/>
          </a:ln>
        </p:spPr>
      </p:pic>
      <p:pic>
        <p:nvPicPr>
          <p:cNvPr id="387" name="Image 4"/>
          <p:cNvPicPr/>
          <p:nvPr/>
        </p:nvPicPr>
        <p:blipFill>
          <a:blip r:embed="rId4"/>
          <a:stretch/>
        </p:blipFill>
        <p:spPr>
          <a:xfrm>
            <a:off x="0" y="1314360"/>
            <a:ext cx="4543985" cy="2750306"/>
          </a:xfrm>
          <a:prstGeom prst="rect">
            <a:avLst/>
          </a:prstGeom>
          <a:ln w="0">
            <a:noFill/>
          </a:ln>
        </p:spPr>
      </p:pic>
      <p:pic>
        <p:nvPicPr>
          <p:cNvPr id="388" name="Image 7"/>
          <p:cNvPicPr/>
          <p:nvPr/>
        </p:nvPicPr>
        <p:blipFill>
          <a:blip r:embed="rId5"/>
          <a:stretch/>
        </p:blipFill>
        <p:spPr>
          <a:xfrm>
            <a:off x="4669560" y="1875240"/>
            <a:ext cx="7259760" cy="4420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/>
          </p:nvPr>
        </p:nvSpPr>
        <p:spPr>
          <a:xfrm>
            <a:off x="429120" y="1671053"/>
            <a:ext cx="10146960" cy="3686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Distance field-based approach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FD83ACF-DA38-41A1-9B9F-1E83E313BDF0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16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Robustness to defects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DE8453-5DBF-4166-A5E1-5A275A1B97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17" y="2755906"/>
            <a:ext cx="2909622" cy="3084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578226D-8BE9-495E-BECF-2EDBFB91C6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39" y="2755906"/>
            <a:ext cx="2909622" cy="30842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FA6E4E-61FC-4B69-8BE7-0DB47C1D37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26" y="2755906"/>
            <a:ext cx="2909622" cy="30842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1B4007-5439-4C9D-A0B5-81A261935D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8" y="2755906"/>
            <a:ext cx="2909622" cy="308420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9144721-DFD2-41FC-9429-265038AC3F88}"/>
              </a:ext>
            </a:extLst>
          </p:cNvPr>
          <p:cNvSpPr/>
          <p:nvPr/>
        </p:nvSpPr>
        <p:spPr>
          <a:xfrm>
            <a:off x="2897510" y="5213073"/>
            <a:ext cx="467198" cy="231416"/>
          </a:xfrm>
          <a:prstGeom prst="rightArrow">
            <a:avLst>
              <a:gd name="adj1" fmla="val 50000"/>
              <a:gd name="adj2" fmla="val 9731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694E75E5-31F8-4E77-BD56-DDE955DFD6DC}"/>
              </a:ext>
            </a:extLst>
          </p:cNvPr>
          <p:cNvSpPr/>
          <p:nvPr/>
        </p:nvSpPr>
        <p:spPr>
          <a:xfrm>
            <a:off x="8842413" y="5213073"/>
            <a:ext cx="467198" cy="231416"/>
          </a:xfrm>
          <a:prstGeom prst="rightArrow">
            <a:avLst>
              <a:gd name="adj1" fmla="val 50000"/>
              <a:gd name="adj2" fmla="val 9731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/>
          </p:nvPr>
        </p:nvSpPr>
        <p:spPr>
          <a:xfrm>
            <a:off x="410040" y="1905994"/>
            <a:ext cx="6505200" cy="6134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400" b="1" strike="noStrike" cap="all" spc="-1" dirty="0">
                <a:solidFill>
                  <a:srgbClr val="4767AA"/>
                </a:solidFill>
                <a:latin typeface="Calibri"/>
                <a:ea typeface="Arial"/>
              </a:rPr>
              <a:t>theoretical and EXPERIMENTAL guarantees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br>
              <a:rPr dirty="0"/>
            </a:b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3720" cy="3002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1760" cy="30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023303D-B2D1-4BC3-A354-B8EF6D884DF6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17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3920" cy="13154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 dirty="0">
                <a:solidFill>
                  <a:srgbClr val="4767AA"/>
                </a:solidFill>
                <a:latin typeface="Calibri"/>
                <a:ea typeface="DejaVu Sans"/>
              </a:rPr>
              <a:t>Correctness</a:t>
            </a: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ZoneTexte 9"/>
          <p:cNvSpPr/>
          <p:nvPr/>
        </p:nvSpPr>
        <p:spPr>
          <a:xfrm>
            <a:off x="6075360" y="3274560"/>
            <a:ext cx="9695880" cy="142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00" name="ZoneTexte 12"/>
          <p:cNvSpPr/>
          <p:nvPr/>
        </p:nvSpPr>
        <p:spPr>
          <a:xfrm>
            <a:off x="430558" y="2457874"/>
            <a:ext cx="7720665" cy="39116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0" tIns="45000" rIns="90000" bIns="45000" numCol="1" spcCol="0" anchor="t">
            <a:spAutoFit/>
          </a:bodyPr>
          <a:lstStyle/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Termination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No self-intersections, manifold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Closed, enclosing the input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Bounded one-sided 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Hausdorff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 distance (alpha + offset)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840" indent="-285840">
              <a:lnSpc>
                <a:spcPct val="150000"/>
              </a:lnSpc>
              <a:buClr>
                <a:srgbClr val="E6AF57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Implementation: Code uses CGAL’s efficient exact predicates to ensure that theoretical guarantees are met.</a:t>
            </a:r>
          </a:p>
        </p:txBody>
      </p:sp>
      <p:grpSp>
        <p:nvGrpSpPr>
          <p:cNvPr id="401" name="Groupe 4"/>
          <p:cNvGrpSpPr/>
          <p:nvPr/>
        </p:nvGrpSpPr>
        <p:grpSpPr>
          <a:xfrm>
            <a:off x="8276689" y="3757936"/>
            <a:ext cx="3288600" cy="1311480"/>
            <a:chOff x="8655512" y="5103720"/>
            <a:chExt cx="3288600" cy="1311480"/>
          </a:xfrm>
        </p:grpSpPr>
        <p:pic>
          <p:nvPicPr>
            <p:cNvPr id="402" name="Image 1"/>
            <p:cNvPicPr/>
            <p:nvPr/>
          </p:nvPicPr>
          <p:blipFill>
            <a:blip r:embed="rId3"/>
            <a:stretch/>
          </p:blipFill>
          <p:spPr>
            <a:xfrm>
              <a:off x="8655512" y="5103720"/>
              <a:ext cx="3288600" cy="8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3" name="ZoneTexte 8"/>
            <p:cNvSpPr/>
            <p:nvPr/>
          </p:nvSpPr>
          <p:spPr>
            <a:xfrm>
              <a:off x="8655512" y="6048000"/>
              <a:ext cx="3288600" cy="36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45000" rIns="90000" bIns="45000" anchor="t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601"/>
                </a:spcAft>
                <a:buNone/>
              </a:pPr>
              <a:r>
                <a:rPr lang="fr-FR" sz="1400" b="1" strike="noStrike" spc="-1" dirty="0">
                  <a:solidFill>
                    <a:srgbClr val="0070C0"/>
                  </a:solidFill>
                  <a:latin typeface="Courier New"/>
                  <a:ea typeface="DejaVu Sans"/>
                </a:rPr>
                <a:t>https://www.cgal.org/</a:t>
              </a:r>
              <a:endParaRPr lang="en-US" sz="1400" b="0" strike="noStrike" spc="-1" dirty="0">
                <a:solidFill>
                  <a:srgbClr val="0070C0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EE7D29E0-33C1-4310-969A-D7869BA132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86"/>
            <a:ext cx="5067043" cy="537275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AECBB1A-9D8F-4A3D-8B53-A4BF8F47E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43" y="1641616"/>
            <a:ext cx="6177724" cy="4249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itre 37">
            <a:extLst>
              <a:ext uri="{FF2B5EF4-FFF2-40B4-BE49-F238E27FC236}">
                <a16:creationId xmlns:a16="http://schemas.microsoft.com/office/drawing/2014/main" id="{8AB8FF9E-1FB3-4DDF-BFD7-AAFA07E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600" b="1" cap="all" spc="-1" dirty="0">
                <a:solidFill>
                  <a:srgbClr val="4767AA"/>
                </a:solidFill>
                <a:latin typeface="Calibri"/>
                <a:ea typeface="DejaVu Sans"/>
              </a:rPr>
              <a:t>Input (3.5M triangles)</a:t>
            </a:r>
            <a:endParaRPr lang="en-US" sz="2600" b="1" cap="all" spc="-1" dirty="0">
              <a:solidFill>
                <a:srgbClr val="4767AA"/>
              </a:solidFill>
              <a:latin typeface="Calibri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0729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60C181C-999C-49FA-94F2-793E148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OUTPUT LEVELS of </a:t>
            </a:r>
            <a:r>
              <a:rPr lang="fr-FR" b="1" cap="all" spc="-1" dirty="0" err="1">
                <a:solidFill>
                  <a:srgbClr val="4767AA"/>
                </a:solidFill>
                <a:latin typeface="Calibri"/>
              </a:rPr>
              <a:t>detail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A55CA1-6A9A-452F-B4CB-4F1745ECF2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86923" cy="3155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7053B6-C7C9-446A-9029-EA1B5682A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4" y="1724297"/>
            <a:ext cx="7668111" cy="52749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EE0776-7432-4AF8-BBA5-E1D8168E3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67" y="273599"/>
            <a:ext cx="9966845" cy="68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1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/>
          </p:nvPr>
        </p:nvSpPr>
        <p:spPr>
          <a:xfrm>
            <a:off x="429120" y="1771920"/>
            <a:ext cx="5442480" cy="3800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 mesh is </a:t>
            </a:r>
            <a:r>
              <a:rPr lang="en-US" sz="20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valid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 if it is: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2-manifold combinatorially and geometrically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Without self-intersections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  <a:ea typeface="Arial"/>
              </a:rPr>
              <a:t>Mesh validity crucial to many applications </a:t>
            </a:r>
            <a:br/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AC0B2AD-6B8C-4C66-BCBE-C3562C318150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2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Image 2"/>
          <p:cNvPicPr/>
          <p:nvPr/>
        </p:nvPicPr>
        <p:blipFill>
          <a:blip r:embed="rId3"/>
          <a:stretch/>
        </p:blipFill>
        <p:spPr>
          <a:xfrm>
            <a:off x="9324000" y="4751280"/>
            <a:ext cx="2742480" cy="1693440"/>
          </a:xfrm>
          <a:prstGeom prst="rect">
            <a:avLst/>
          </a:prstGeom>
          <a:ln w="0">
            <a:noFill/>
          </a:ln>
        </p:spPr>
      </p:pic>
      <p:pic>
        <p:nvPicPr>
          <p:cNvPr id="273" name="Image 3" descr="Une image contenant carte&#10;&#10;Description générée automatiquement"/>
          <p:cNvPicPr/>
          <p:nvPr/>
        </p:nvPicPr>
        <p:blipFill>
          <a:blip r:embed="rId4"/>
          <a:stretch/>
        </p:blipFill>
        <p:spPr>
          <a:xfrm>
            <a:off x="5526720" y="1843200"/>
            <a:ext cx="3847680" cy="2773440"/>
          </a:xfrm>
          <a:prstGeom prst="rect">
            <a:avLst/>
          </a:prstGeom>
          <a:ln w="0">
            <a:noFill/>
          </a:ln>
        </p:spPr>
      </p:pic>
      <p:sp>
        <p:nvSpPr>
          <p:cNvPr id="274" name="ZoneTexte 3"/>
          <p:cNvSpPr/>
          <p:nvPr/>
        </p:nvSpPr>
        <p:spPr>
          <a:xfrm>
            <a:off x="7745040" y="4326120"/>
            <a:ext cx="2742480" cy="2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Moose </a:t>
            </a:r>
            <a:r>
              <a:rPr lang="en-US" sz="1000" b="0" strike="noStrike" spc="-1">
                <a:solidFill>
                  <a:srgbClr val="CF8B1F"/>
                </a:solidFill>
                <a:latin typeface="Calibri"/>
                <a:ea typeface="DejaVu Sans"/>
              </a:rPr>
              <a:t>[</a:t>
            </a:r>
            <a:r>
              <a:rPr lang="en-US" sz="1000" b="0" u="sng" strike="noStrike" spc="-1">
                <a:solidFill>
                  <a:srgbClr val="E5AE57"/>
                </a:solidFill>
                <a:uFillTx/>
                <a:latin typeface="Calibri"/>
                <a:ea typeface="Arial"/>
                <a:hlinkClick r:id="rId5"/>
              </a:rPr>
              <a:t>Jérémie Louvetz</a:t>
            </a:r>
            <a:r>
              <a:rPr lang="en-US" sz="1000" b="0" strike="noStrike" spc="-1">
                <a:solidFill>
                  <a:srgbClr val="CF8B1F"/>
                </a:solidFill>
                <a:latin typeface="Calibri"/>
                <a:ea typeface="Arial"/>
              </a:rPr>
              <a:t>]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275" name="Image 6"/>
          <p:cNvPicPr/>
          <p:nvPr/>
        </p:nvPicPr>
        <p:blipFill>
          <a:blip r:embed="rId6"/>
          <a:stretch/>
        </p:blipFill>
        <p:spPr>
          <a:xfrm>
            <a:off x="9873000" y="3283200"/>
            <a:ext cx="1712880" cy="1299600"/>
          </a:xfrm>
          <a:prstGeom prst="rect">
            <a:avLst/>
          </a:prstGeom>
          <a:ln w="0">
            <a:noFill/>
          </a:ln>
        </p:spPr>
      </p:pic>
      <p:pic>
        <p:nvPicPr>
          <p:cNvPr id="276" name="Image 10" descr="Une image contenant objet d’extérieur&#10;&#10;Description générée automatiquement"/>
          <p:cNvPicPr/>
          <p:nvPr/>
        </p:nvPicPr>
        <p:blipFill>
          <a:blip r:embed="rId7"/>
          <a:stretch/>
        </p:blipFill>
        <p:spPr>
          <a:xfrm>
            <a:off x="9948600" y="1596600"/>
            <a:ext cx="1637280" cy="1240560"/>
          </a:xfrm>
          <a:prstGeom prst="rect">
            <a:avLst/>
          </a:prstGeom>
          <a:ln w="0">
            <a:noFill/>
          </a:ln>
        </p:spPr>
      </p:pic>
      <p:pic>
        <p:nvPicPr>
          <p:cNvPr id="277" name="Image 12"/>
          <p:cNvPicPr/>
          <p:nvPr/>
        </p:nvPicPr>
        <p:blipFill>
          <a:blip r:embed="rId8"/>
          <a:stretch/>
        </p:blipFill>
        <p:spPr>
          <a:xfrm>
            <a:off x="6914160" y="5073120"/>
            <a:ext cx="1918800" cy="1372680"/>
          </a:xfrm>
          <a:prstGeom prst="rect">
            <a:avLst/>
          </a:prstGeom>
          <a:ln w="0">
            <a:noFill/>
          </a:ln>
        </p:spPr>
      </p:pic>
      <p:pic>
        <p:nvPicPr>
          <p:cNvPr id="278" name="Image 13" descr="Une image contenant carte&#10;&#10;Description générée automatiquement"/>
          <p:cNvPicPr/>
          <p:nvPr/>
        </p:nvPicPr>
        <p:blipFill>
          <a:blip r:embed="rId9"/>
          <a:stretch/>
        </p:blipFill>
        <p:spPr>
          <a:xfrm>
            <a:off x="4600800" y="5106240"/>
            <a:ext cx="1877400" cy="1374480"/>
          </a:xfrm>
          <a:prstGeom prst="rect">
            <a:avLst/>
          </a:prstGeom>
          <a:ln w="0">
            <a:noFill/>
          </a:ln>
        </p:spPr>
      </p:pic>
      <p:pic>
        <p:nvPicPr>
          <p:cNvPr id="279" name="Image 6" descr="Une image contenant dinosaure, reptile, plante&#10;&#10;Description générée automatiquement"/>
          <p:cNvPicPr/>
          <p:nvPr/>
        </p:nvPicPr>
        <p:blipFill>
          <a:blip r:embed="rId10"/>
          <a:stretch/>
        </p:blipFill>
        <p:spPr>
          <a:xfrm>
            <a:off x="2445120" y="5086080"/>
            <a:ext cx="1877400" cy="1373760"/>
          </a:xfrm>
          <a:prstGeom prst="rect">
            <a:avLst/>
          </a:prstGeom>
          <a:ln w="0">
            <a:noFill/>
          </a:ln>
        </p:spPr>
      </p:pic>
      <p:sp>
        <p:nvSpPr>
          <p:cNvPr id="280" name="ZoneTexte 10"/>
          <p:cNvSpPr/>
          <p:nvPr/>
        </p:nvSpPr>
        <p:spPr>
          <a:xfrm>
            <a:off x="3569760" y="6082200"/>
            <a:ext cx="1506960" cy="4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Boolean</a:t>
            </a: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Operations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1" name="ZoneTexte 13"/>
          <p:cNvSpPr/>
          <p:nvPr/>
        </p:nvSpPr>
        <p:spPr>
          <a:xfrm>
            <a:off x="5690880" y="6082200"/>
            <a:ext cx="150696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Segmentation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2" name="ZoneTexte 14"/>
          <p:cNvSpPr/>
          <p:nvPr/>
        </p:nvSpPr>
        <p:spPr>
          <a:xfrm>
            <a:off x="8059320" y="6061680"/>
            <a:ext cx="1506960" cy="4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Remeshing &amp;</a:t>
            </a: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Simplification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3" name="ZoneTexte 15"/>
          <p:cNvSpPr/>
          <p:nvPr/>
        </p:nvSpPr>
        <p:spPr>
          <a:xfrm>
            <a:off x="11100600" y="4194360"/>
            <a:ext cx="150696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Slicing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4" name="ZoneTexte 16"/>
          <p:cNvSpPr/>
          <p:nvPr/>
        </p:nvSpPr>
        <p:spPr>
          <a:xfrm>
            <a:off x="11100600" y="2478240"/>
            <a:ext cx="1038600" cy="24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Computing distances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85" name="ZoneTexte 17"/>
          <p:cNvSpPr/>
          <p:nvPr/>
        </p:nvSpPr>
        <p:spPr>
          <a:xfrm>
            <a:off x="11100600" y="6063840"/>
            <a:ext cx="75384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Simulations</a:t>
            </a:r>
            <a:endParaRPr lang="en-US" sz="800" b="0" strike="noStrike" spc="-1">
              <a:latin typeface="Arial"/>
            </a:endParaRPr>
          </a:p>
        </p:txBody>
      </p:sp>
      <p:pic>
        <p:nvPicPr>
          <p:cNvPr id="286" name="Image 18" descr="Une image contenant texte, silhouette&#10;&#10;Description générée automatiquement"/>
          <p:cNvPicPr/>
          <p:nvPr/>
        </p:nvPicPr>
        <p:blipFill>
          <a:blip r:embed="rId11"/>
          <a:stretch/>
        </p:blipFill>
        <p:spPr>
          <a:xfrm>
            <a:off x="358200" y="5032800"/>
            <a:ext cx="1836360" cy="1446480"/>
          </a:xfrm>
          <a:prstGeom prst="rect">
            <a:avLst/>
          </a:prstGeom>
          <a:ln w="0">
            <a:noFill/>
          </a:ln>
        </p:spPr>
      </p:pic>
      <p:sp>
        <p:nvSpPr>
          <p:cNvPr id="287" name="ZoneTexte 22"/>
          <p:cNvSpPr/>
          <p:nvPr/>
        </p:nvSpPr>
        <p:spPr>
          <a:xfrm>
            <a:off x="1469160" y="6061680"/>
            <a:ext cx="150696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br/>
            <a:r>
              <a:rPr lang="fr-FR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Parameterization</a:t>
            </a:r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60C181C-999C-49FA-94F2-793E148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OUTPUT LEVELS of </a:t>
            </a:r>
            <a:r>
              <a:rPr lang="fr-FR" b="1" cap="all" spc="-1" dirty="0" err="1">
                <a:solidFill>
                  <a:srgbClr val="4767AA"/>
                </a:solidFill>
                <a:latin typeface="Calibri"/>
              </a:rPr>
              <a:t>detail</a:t>
            </a:r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 (CONT.)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CD3258-F4F6-47A5-B466-2F5C0D65A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487" y="3227247"/>
            <a:ext cx="5277932" cy="36307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08AED2-9B82-413D-BDD8-7A012F2B2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43" y="1389138"/>
            <a:ext cx="5417417" cy="57424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914571-F4C6-41F9-9454-FD89004D3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16" y="273600"/>
            <a:ext cx="6467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60C181C-999C-49FA-94F2-793E148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OUTPUT LEVELS of </a:t>
            </a:r>
            <a:r>
              <a:rPr lang="fr-FR" b="1" cap="all" spc="-1" dirty="0" err="1">
                <a:solidFill>
                  <a:srgbClr val="4767AA"/>
                </a:solidFill>
                <a:latin typeface="Calibri"/>
              </a:rPr>
              <a:t>detail</a:t>
            </a:r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 (CONT.)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9BADB0-3FA7-4A72-945C-D6B31AC75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7" y="1522903"/>
            <a:ext cx="4607522" cy="4885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E0F0335-0A7B-47ED-8985-481F5C0A09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60" y="1522596"/>
            <a:ext cx="4607522" cy="4885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AFC95A7-E38E-47DF-8FDB-07E7870C9309}"/>
              </a:ext>
            </a:extLst>
          </p:cNvPr>
          <p:cNvSpPr txBox="1"/>
          <p:nvPr/>
        </p:nvSpPr>
        <p:spPr>
          <a:xfrm>
            <a:off x="6188960" y="5937681"/>
            <a:ext cx="161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7.5M triangles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D76498-6891-45A8-AB87-611322ACE6CF}"/>
              </a:ext>
            </a:extLst>
          </p:cNvPr>
          <p:cNvSpPr txBox="1"/>
          <p:nvPr/>
        </p:nvSpPr>
        <p:spPr>
          <a:xfrm>
            <a:off x="794000" y="5937681"/>
            <a:ext cx="161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1.2M triangles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60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60C181C-999C-49FA-94F2-793E148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OUTPUT LEVELS of </a:t>
            </a:r>
            <a:r>
              <a:rPr lang="fr-FR" b="1" cap="all" spc="-1" dirty="0" err="1">
                <a:solidFill>
                  <a:srgbClr val="4767AA"/>
                </a:solidFill>
                <a:latin typeface="Calibri"/>
              </a:rPr>
              <a:t>detail</a:t>
            </a:r>
            <a:r>
              <a:rPr lang="fr-FR" b="1" cap="all" spc="-1" dirty="0">
                <a:solidFill>
                  <a:srgbClr val="4767AA"/>
                </a:solidFill>
                <a:latin typeface="Calibri"/>
              </a:rPr>
              <a:t> (CONT.)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0F0335-0A7B-47ED-8985-481F5C0A0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72" y="1478417"/>
            <a:ext cx="4607522" cy="4885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5E5BF3-88E3-4B59-99B4-923F7771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41" y="1478417"/>
            <a:ext cx="2402328" cy="488581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1C0F4C-81F0-4E75-8E23-ABEB9879A58D}"/>
              </a:ext>
            </a:extLst>
          </p:cNvPr>
          <p:cNvSpPr/>
          <p:nvPr/>
        </p:nvSpPr>
        <p:spPr>
          <a:xfrm>
            <a:off x="6095700" y="3696789"/>
            <a:ext cx="997131" cy="15414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09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0127DB9-FEB7-471C-B7D5-6F2341B6CDB5}" type="slidenum">
              <a:rPr lang="en-US" sz="800" b="0" strike="noStrike" spc="-1">
                <a:solidFill>
                  <a:srgbClr val="E6AF57"/>
                </a:solidFill>
                <a:latin typeface="Arial"/>
                <a:ea typeface="DejaVu Sans"/>
              </a:rPr>
              <a:t>23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Arial"/>
                <a:ea typeface="DejaVu Sans"/>
              </a:rPr>
              <a:t>conclusion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ZoneTexte 3"/>
          <p:cNvSpPr/>
          <p:nvPr/>
        </p:nvSpPr>
        <p:spPr>
          <a:xfrm>
            <a:off x="6075360" y="3274560"/>
            <a:ext cx="9696600" cy="142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08" name="Rectangle 1"/>
          <p:cNvSpPr/>
          <p:nvPr/>
        </p:nvSpPr>
        <p:spPr>
          <a:xfrm>
            <a:off x="8189726" y="5120241"/>
            <a:ext cx="3686400" cy="118764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Arial"/>
              </a:rPr>
              <a:t>LAB DEMO TOMORROW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Arial"/>
              </a:rPr>
              <a:t>Thursday, August 11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Arial"/>
              </a:rPr>
              <a:t>11:10 am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Arial"/>
              </a:rPr>
              <a:t>West Building, Ballroom A/B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ZoneTexte 408"/>
          <p:cNvSpPr txBox="1"/>
          <p:nvPr/>
        </p:nvSpPr>
        <p:spPr>
          <a:xfrm>
            <a:off x="770709" y="1571400"/>
            <a:ext cx="9383091" cy="281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What: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How: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Added value: 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Future work: feature preserving, parallel, alpha local, LODs, conservative simplification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Motivation: mesh validity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A103BD8-5ED0-41D8-9773-C884F14993CB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3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291" name="Image 3" descr="Une image contenant texte&#10;&#10;Description générée automatiquement"/>
          <p:cNvPicPr/>
          <p:nvPr/>
        </p:nvPicPr>
        <p:blipFill>
          <a:blip r:embed="rId3"/>
          <a:stretch/>
        </p:blipFill>
        <p:spPr>
          <a:xfrm>
            <a:off x="4161960" y="2218320"/>
            <a:ext cx="3690720" cy="3298320"/>
          </a:xfrm>
          <a:prstGeom prst="rect">
            <a:avLst/>
          </a:prstGeom>
          <a:ln w="0">
            <a:noFill/>
          </a:ln>
        </p:spPr>
      </p:pic>
      <p:sp>
        <p:nvSpPr>
          <p:cNvPr id="292" name="Content Placeholder 21"/>
          <p:cNvSpPr/>
          <p:nvPr/>
        </p:nvSpPr>
        <p:spPr>
          <a:xfrm>
            <a:off x="4476960" y="5541120"/>
            <a:ext cx="3060720" cy="92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Autofit/>
          </a:bodyPr>
          <a:lstStyle/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Calibri"/>
              </a:rPr>
              <a:t>Self-intersections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Complex inner structures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3" name="Content Placeholder 21"/>
          <p:cNvSpPr/>
          <p:nvPr/>
        </p:nvSpPr>
        <p:spPr>
          <a:xfrm>
            <a:off x="8439120" y="5541120"/>
            <a:ext cx="3167640" cy="46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Autofit/>
          </a:bodyPr>
          <a:lstStyle/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Non-manifold structures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Spurious boundaries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94" name="Image 8" descr="Une image contenant carte&#10;&#10;Description générée automatiquement"/>
          <p:cNvPicPr/>
          <p:nvPr/>
        </p:nvPicPr>
        <p:blipFill>
          <a:blip r:embed="rId4"/>
          <a:stretch/>
        </p:blipFill>
        <p:spPr>
          <a:xfrm>
            <a:off x="8164800" y="2144520"/>
            <a:ext cx="3715920" cy="3422880"/>
          </a:xfrm>
          <a:prstGeom prst="rect">
            <a:avLst/>
          </a:prstGeom>
          <a:ln w="0">
            <a:noFill/>
          </a:ln>
        </p:spPr>
      </p:pic>
      <p:sp>
        <p:nvSpPr>
          <p:cNvPr id="295" name="Text Placeholder 20"/>
          <p:cNvSpPr/>
          <p:nvPr/>
        </p:nvSpPr>
        <p:spPr>
          <a:xfrm>
            <a:off x="429120" y="1669320"/>
            <a:ext cx="54399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Many 3D MODELS ARE NOT VALID meshes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6" name="Image 2" descr="Une image contenant texte&#10;&#10;Description générée automatiquement"/>
          <p:cNvPicPr/>
          <p:nvPr/>
        </p:nvPicPr>
        <p:blipFill>
          <a:blip r:embed="rId5"/>
          <a:srcRect l="3637" r="5093"/>
          <a:stretch/>
        </p:blipFill>
        <p:spPr>
          <a:xfrm>
            <a:off x="144360" y="2217960"/>
            <a:ext cx="3618720" cy="3398760"/>
          </a:xfrm>
          <a:prstGeom prst="rect">
            <a:avLst/>
          </a:prstGeom>
          <a:ln w="0">
            <a:noFill/>
          </a:ln>
        </p:spPr>
      </p:pic>
      <p:sp>
        <p:nvSpPr>
          <p:cNvPr id="297" name="ZoneTexte 2"/>
          <p:cNvSpPr/>
          <p:nvPr/>
        </p:nvSpPr>
        <p:spPr>
          <a:xfrm>
            <a:off x="483120" y="5506920"/>
            <a:ext cx="2941200" cy="4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0" tIns="45000" rIns="90000" bIns="45000" numCol="1" spcCol="0" anchor="t">
            <a:spAutoFit/>
          </a:bodyPr>
          <a:lstStyle/>
          <a:p>
            <a:pPr marL="236160" indent="-236160" algn="ctr">
              <a:lnSpc>
                <a:spcPct val="13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fr-F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Input </a:t>
            </a:r>
            <a:r>
              <a:rPr lang="en-US" sz="16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Chevy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engine </a:t>
            </a:r>
            <a:r>
              <a:rPr lang="en-US" sz="1600" b="0" strike="noStrike" spc="-1">
                <a:solidFill>
                  <a:srgbClr val="FF9900"/>
                </a:solidFill>
                <a:latin typeface="Arial"/>
                <a:ea typeface="DejaVu Sans"/>
              </a:rPr>
              <a:t>[GrabCAD]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/>
          </p:nvPr>
        </p:nvSpPr>
        <p:spPr>
          <a:xfrm>
            <a:off x="435960" y="1662480"/>
            <a:ext cx="5439960" cy="3686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Input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29120" y="2059560"/>
            <a:ext cx="5442480" cy="46872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Bef>
                <a:spcPts val="1001"/>
              </a:spcBef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Calibri"/>
                <a:ea typeface="Calibri"/>
              </a:rPr>
              <a:t>3D model, possibly with defects</a:t>
            </a: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4440" cy="3009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2480" cy="30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2EA00F7-6213-4E55-8CE1-05A9154013E9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4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title"/>
          </p:nvPr>
        </p:nvSpPr>
        <p:spPr>
          <a:xfrm>
            <a:off x="429120" y="0"/>
            <a:ext cx="8594640" cy="1316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Problem statement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 Placeholder 20"/>
          <p:cNvSpPr/>
          <p:nvPr/>
        </p:nvSpPr>
        <p:spPr>
          <a:xfrm>
            <a:off x="434160" y="2642400"/>
            <a:ext cx="54399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8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DESIRED Output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4" name="Content Placeholder 21"/>
          <p:cNvSpPr/>
          <p:nvPr/>
        </p:nvSpPr>
        <p:spPr>
          <a:xfrm>
            <a:off x="431640" y="3093480"/>
            <a:ext cx="5442480" cy="333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rmAutofit fontScale="98000" lnSpcReduction="10000"/>
          </a:bodyPr>
          <a:lstStyle/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Watertight, manifold triangle mesh</a:t>
            </a:r>
            <a:endParaRPr lang="en-US" sz="1800" b="0" strike="noStrike" spc="-1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No self-intersections</a:t>
            </a:r>
            <a:endParaRPr lang="en-US" sz="1800" b="0" strike="noStrike" spc="-1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Enclosing the input</a:t>
            </a:r>
            <a:endParaRPr lang="en-US" sz="1800" b="0" strike="noStrike" spc="-1">
              <a:latin typeface="Arial"/>
            </a:endParaRPr>
          </a:p>
          <a:p>
            <a:pPr marL="228600" indent="-228600" algn="just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Robustness to input defects</a:t>
            </a:r>
            <a:endParaRPr lang="en-US" sz="1800" b="0" strike="noStrike" spc="-1">
              <a:latin typeface="Arial"/>
            </a:endParaRPr>
          </a:p>
          <a:p>
            <a:pPr algn="just">
              <a:lnSpc>
                <a:spcPct val="130000"/>
              </a:lnSpc>
              <a:spcAft>
                <a:spcPts val="601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algn="just">
              <a:lnSpc>
                <a:spcPct val="130000"/>
              </a:lnSpc>
              <a:spcAft>
                <a:spcPts val="601"/>
              </a:spcAft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Algorithm properties:</a:t>
            </a:r>
            <a:endParaRPr lang="en-US" sz="1800" b="0" strike="noStrike" spc="-1">
              <a:latin typeface="Arial"/>
            </a:endParaRPr>
          </a:p>
          <a:p>
            <a:pPr marL="457200" lvl="1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Ignore inner structures</a:t>
            </a:r>
            <a:endParaRPr lang="en-US" sz="1600" b="0" strike="noStrike" spc="-1">
              <a:latin typeface="Arial"/>
            </a:endParaRPr>
          </a:p>
          <a:p>
            <a:pPr marL="457200" lvl="1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System Font Regular"/>
              <a:buChar char="−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Controllable complexity of output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05" name="Image 11"/>
          <p:cNvPicPr/>
          <p:nvPr/>
        </p:nvPicPr>
        <p:blipFill>
          <a:blip r:embed="rId3"/>
          <a:stretch/>
        </p:blipFill>
        <p:spPr>
          <a:xfrm>
            <a:off x="7481880" y="1154880"/>
            <a:ext cx="2796480" cy="2929320"/>
          </a:xfrm>
          <a:prstGeom prst="rect">
            <a:avLst/>
          </a:prstGeom>
          <a:ln w="0">
            <a:noFill/>
          </a:ln>
        </p:spPr>
      </p:pic>
      <p:grpSp>
        <p:nvGrpSpPr>
          <p:cNvPr id="306" name="Groupe 1"/>
          <p:cNvGrpSpPr/>
          <p:nvPr/>
        </p:nvGrpSpPr>
        <p:grpSpPr>
          <a:xfrm>
            <a:off x="5295240" y="4557960"/>
            <a:ext cx="6621480" cy="1929960"/>
            <a:chOff x="5295240" y="4557960"/>
            <a:chExt cx="6621480" cy="1929960"/>
          </a:xfrm>
        </p:grpSpPr>
        <p:pic>
          <p:nvPicPr>
            <p:cNvPr id="307" name="Image 12"/>
            <p:cNvPicPr/>
            <p:nvPr/>
          </p:nvPicPr>
          <p:blipFill>
            <a:blip r:embed="rId4"/>
            <a:stretch/>
          </p:blipFill>
          <p:spPr>
            <a:xfrm>
              <a:off x="10073880" y="4557960"/>
              <a:ext cx="1842840" cy="192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8" name="Image 13"/>
            <p:cNvPicPr/>
            <p:nvPr/>
          </p:nvPicPr>
          <p:blipFill>
            <a:blip r:embed="rId5"/>
            <a:stretch/>
          </p:blipFill>
          <p:spPr>
            <a:xfrm>
              <a:off x="7641720" y="4557960"/>
              <a:ext cx="1842840" cy="192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9" name="Image 14"/>
            <p:cNvPicPr/>
            <p:nvPr/>
          </p:nvPicPr>
          <p:blipFill>
            <a:blip r:embed="rId6"/>
            <a:stretch/>
          </p:blipFill>
          <p:spPr>
            <a:xfrm>
              <a:off x="5295240" y="4557960"/>
              <a:ext cx="1842840" cy="1929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0" name="Flèche : droite 15"/>
          <p:cNvSpPr/>
          <p:nvPr/>
        </p:nvSpPr>
        <p:spPr>
          <a:xfrm rot="7980000">
            <a:off x="7121160" y="4201560"/>
            <a:ext cx="380520" cy="1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Flèche : droite 16"/>
          <p:cNvSpPr/>
          <p:nvPr/>
        </p:nvSpPr>
        <p:spPr>
          <a:xfrm rot="2640000">
            <a:off x="9757080" y="4173480"/>
            <a:ext cx="380520" cy="1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Flèche : droite 17"/>
          <p:cNvSpPr/>
          <p:nvPr/>
        </p:nvSpPr>
        <p:spPr>
          <a:xfrm rot="5400000">
            <a:off x="8576640" y="4201200"/>
            <a:ext cx="380520" cy="1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498360" y="1866960"/>
            <a:ext cx="4969080" cy="1672200"/>
          </a:xfrm>
          <a:prstGeom prst="rect">
            <a:avLst/>
          </a:prstGeom>
          <a:noFill/>
          <a:ln w="0">
            <a:noFill/>
          </a:ln>
        </p:spPr>
        <p:txBody>
          <a:bodyPr lIns="0" tIns="45000" rIns="18288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Approach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498360" y="3547800"/>
            <a:ext cx="5799240" cy="1633680"/>
          </a:xfrm>
          <a:prstGeom prst="rect">
            <a:avLst/>
          </a:prstGeom>
          <a:noFill/>
          <a:ln w="0">
            <a:noFill/>
          </a:ln>
        </p:spPr>
        <p:txBody>
          <a:bodyPr lIns="0" tIns="0" rIns="182880" bIns="9144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/>
          </p:nvPr>
        </p:nvSpPr>
        <p:spPr>
          <a:xfrm>
            <a:off x="429120" y="1875240"/>
            <a:ext cx="8891280" cy="36684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400" b="1" strike="noStrike" cap="all" spc="-1">
                <a:solidFill>
                  <a:srgbClr val="4767AA"/>
                </a:solidFill>
                <a:latin typeface="Calibri"/>
                <a:ea typeface="Arial"/>
              </a:rPr>
              <a:t>Algorithm overview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0767721D-0D38-4CCA-B156-CD3A4207B1DE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6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title"/>
          </p:nvPr>
        </p:nvSpPr>
        <p:spPr>
          <a:xfrm>
            <a:off x="42120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Meshing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Content Placeholder 21"/>
          <p:cNvSpPr/>
          <p:nvPr/>
        </p:nvSpPr>
        <p:spPr>
          <a:xfrm>
            <a:off x="463680" y="2471400"/>
            <a:ext cx="10218240" cy="352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t">
            <a:normAutofit/>
          </a:bodyPr>
          <a:lstStyle/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Arial"/>
              </a:rPr>
              <a:t>Start from a bounding box</a:t>
            </a:r>
            <a:endParaRPr lang="en-US" sz="2400" b="0" strike="noStrike" spc="-1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Arial"/>
              </a:rPr>
              <a:t>Alternate two atomic operations:</a:t>
            </a:r>
            <a:endParaRPr lang="en-US" sz="2400" b="0" strike="noStrike" spc="-1">
              <a:latin typeface="Arial"/>
            </a:endParaRPr>
          </a:p>
          <a:p>
            <a:pPr marL="432000" lvl="1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Arial"/>
              </a:rPr>
              <a:t>Carving: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Arial"/>
              </a:rPr>
              <a:t>Get close to the input</a:t>
            </a:r>
            <a:endParaRPr lang="en-US" sz="2400" b="0" strike="noStrike" spc="-1">
              <a:latin typeface="Arial"/>
            </a:endParaRPr>
          </a:p>
          <a:p>
            <a:pPr marL="432000" lvl="1" indent="-216000">
              <a:lnSpc>
                <a:spcPct val="130000"/>
              </a:lnSpc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Arial"/>
              </a:rPr>
              <a:t>Delaunay refinement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Arial"/>
              </a:rPr>
              <a:t>: Add freedom to enable getting close to the input</a:t>
            </a:r>
            <a:endParaRPr lang="en-US" sz="2400" b="0" strike="noStrike" spc="-1">
              <a:latin typeface="Arial"/>
            </a:endParaRPr>
          </a:p>
          <a:p>
            <a:pPr marL="228600" indent="-228600">
              <a:lnSpc>
                <a:spcPct val="130000"/>
              </a:lnSpc>
              <a:spcAft>
                <a:spcPts val="601"/>
              </a:spcAft>
              <a:buClr>
                <a:srgbClr val="E6AF57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Arial"/>
              </a:rPr>
              <a:t>Maintain a valid boundary at all times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21" name="Image 258"/>
          <p:cNvPicPr/>
          <p:nvPr/>
        </p:nvPicPr>
        <p:blipFill>
          <a:blip r:embed="rId3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68CA132-1FAD-4A74-94E4-125A340CD644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7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CARVING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Image 262"/>
          <p:cNvPicPr/>
          <p:nvPr/>
        </p:nvPicPr>
        <p:blipFill>
          <a:blip r:embed="rId3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26" name="Image 325"/>
          <p:cNvPicPr/>
          <p:nvPr/>
        </p:nvPicPr>
        <p:blipFill>
          <a:blip r:embed="rId3"/>
          <a:stretch/>
        </p:blipFill>
        <p:spPr>
          <a:xfrm>
            <a:off x="2749680" y="338760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27" name="Image 326"/>
          <p:cNvPicPr/>
          <p:nvPr/>
        </p:nvPicPr>
        <p:blipFill>
          <a:blip r:embed="rId3"/>
          <a:stretch/>
        </p:blipFill>
        <p:spPr>
          <a:xfrm>
            <a:off x="1698480" y="3108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28" name="Image 327"/>
          <p:cNvPicPr/>
          <p:nvPr/>
        </p:nvPicPr>
        <p:blipFill>
          <a:blip r:embed="rId4"/>
          <a:stretch/>
        </p:blipFill>
        <p:spPr>
          <a:xfrm>
            <a:off x="501480" y="2028960"/>
            <a:ext cx="4508640" cy="4115880"/>
          </a:xfrm>
          <a:prstGeom prst="rect">
            <a:avLst/>
          </a:prstGeom>
          <a:ln w="0">
            <a:noFill/>
          </a:ln>
        </p:spPr>
      </p:pic>
      <p:pic>
        <p:nvPicPr>
          <p:cNvPr id="329" name="Image 328"/>
          <p:cNvPicPr/>
          <p:nvPr/>
        </p:nvPicPr>
        <p:blipFill>
          <a:blip r:embed="rId3"/>
          <a:stretch/>
        </p:blipFill>
        <p:spPr>
          <a:xfrm>
            <a:off x="10549440" y="341460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30" name="Image 329"/>
          <p:cNvPicPr/>
          <p:nvPr/>
        </p:nvPicPr>
        <p:blipFill>
          <a:blip r:embed="rId5"/>
          <a:stretch/>
        </p:blipFill>
        <p:spPr>
          <a:xfrm>
            <a:off x="6930360" y="2055960"/>
            <a:ext cx="4442400" cy="3963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182CCEE-1B9B-4B5F-B357-DF901E538B85}" type="slidenum">
              <a:rPr lang="en-US" sz="800" b="0" strike="noStrike" spc="-1">
                <a:solidFill>
                  <a:srgbClr val="E6AF57"/>
                </a:solidFill>
                <a:latin typeface="Calibri"/>
                <a:ea typeface="DejaVu Sans"/>
              </a:rPr>
              <a:t>8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title"/>
          </p:nvPr>
        </p:nvSpPr>
        <p:spPr>
          <a:xfrm>
            <a:off x="42120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REFINEMENT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Image 268"/>
          <p:cNvPicPr/>
          <p:nvPr/>
        </p:nvPicPr>
        <p:blipFill>
          <a:blip r:embed="rId3"/>
          <a:stretch/>
        </p:blipFill>
        <p:spPr>
          <a:xfrm>
            <a:off x="6675840" y="2604960"/>
            <a:ext cx="0" cy="0"/>
          </a:xfrm>
          <a:prstGeom prst="rect">
            <a:avLst/>
          </a:prstGeom>
          <a:ln w="0">
            <a:noFill/>
          </a:ln>
        </p:spPr>
      </p:pic>
      <p:pic>
        <p:nvPicPr>
          <p:cNvPr id="335" name="Image 269"/>
          <p:cNvPicPr/>
          <p:nvPr/>
        </p:nvPicPr>
        <p:blipFill>
          <a:blip r:embed="rId4"/>
          <a:stretch/>
        </p:blipFill>
        <p:spPr>
          <a:xfrm>
            <a:off x="501480" y="1343160"/>
            <a:ext cx="5927760" cy="4778280"/>
          </a:xfrm>
          <a:prstGeom prst="rect">
            <a:avLst/>
          </a:prstGeom>
          <a:ln w="0">
            <a:noFill/>
          </a:ln>
        </p:spPr>
      </p:pic>
      <p:pic>
        <p:nvPicPr>
          <p:cNvPr id="336" name="Image 270"/>
          <p:cNvPicPr/>
          <p:nvPr/>
        </p:nvPicPr>
        <p:blipFill>
          <a:blip r:embed="rId5"/>
          <a:stretch/>
        </p:blipFill>
        <p:spPr>
          <a:xfrm>
            <a:off x="6947280" y="2010960"/>
            <a:ext cx="4508280" cy="415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29120" y="0"/>
            <a:ext cx="8592840" cy="13143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600" b="1" strike="noStrike" cap="all" spc="-1">
                <a:solidFill>
                  <a:srgbClr val="4767AA"/>
                </a:solidFill>
                <a:latin typeface="Calibri"/>
                <a:ea typeface="DejaVu Sans"/>
              </a:rPr>
              <a:t>Algorithm illustration in 2D and 3D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ftr"/>
          </p:nvPr>
        </p:nvSpPr>
        <p:spPr>
          <a:xfrm>
            <a:off x="429120" y="6556320"/>
            <a:ext cx="2672640" cy="299160"/>
          </a:xfrm>
          <a:prstGeom prst="rect">
            <a:avLst/>
          </a:prstGeom>
          <a:noFill/>
          <a:ln w="0">
            <a:noFill/>
          </a:ln>
        </p:spPr>
        <p:txBody>
          <a:bodyPr lIns="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00" b="0" strike="noStrike" cap="all" spc="-1">
                <a:solidFill>
                  <a:srgbClr val="FFFFFF"/>
                </a:solidFill>
                <a:latin typeface="Arial"/>
                <a:ea typeface="DejaVu Sans"/>
              </a:rPr>
              <a:t>© 2022 SIGGRAPH. All Rights Reserved.</a:t>
            </a:r>
            <a:endParaRPr lang="en-US" sz="700" b="0" strike="noStrike" spc="-1">
              <a:latin typeface="Times New Roman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/>
          </p:nvPr>
        </p:nvSpPr>
        <p:spPr>
          <a:xfrm>
            <a:off x="11098800" y="6556320"/>
            <a:ext cx="670680" cy="29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0" bIns="45000"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FB921C0-629F-496A-8248-9B881EAF794D}" type="slidenum">
              <a:rPr lang="en-US" sz="800" b="0" strike="noStrike" spc="-1">
                <a:solidFill>
                  <a:srgbClr val="E6AF57"/>
                </a:solidFill>
                <a:latin typeface="Arial"/>
                <a:ea typeface="DejaVu Sans"/>
              </a:rPr>
              <a:t>9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340" name="Image 33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720" y="1762560"/>
            <a:ext cx="5392080" cy="4345920"/>
          </a:xfrm>
          <a:prstGeom prst="rect">
            <a:avLst/>
          </a:prstGeom>
          <a:ln w="0">
            <a:noFill/>
          </a:ln>
        </p:spPr>
      </p:pic>
      <p:pic>
        <p:nvPicPr>
          <p:cNvPr id="341" name="Image 275"/>
          <p:cNvPicPr/>
          <p:nvPr/>
        </p:nvPicPr>
        <p:blipFill>
          <a:blip r:embed="rId6"/>
          <a:stretch/>
        </p:blipFill>
        <p:spPr>
          <a:xfrm>
            <a:off x="6775560" y="2126880"/>
            <a:ext cx="3966840" cy="3357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</TotalTime>
  <Words>1071</Words>
  <Application>Microsoft Office PowerPoint</Application>
  <PresentationFormat>Grand écran</PresentationFormat>
  <Paragraphs>184</Paragraphs>
  <Slides>23</Slides>
  <Notes>18</Notes>
  <HiddenSlides>0</HiddenSlides>
  <MMClips>2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Courier New</vt:lpstr>
      <vt:lpstr>DejaVu Sans</vt:lpstr>
      <vt:lpstr>Symbol</vt:lpstr>
      <vt:lpstr>System Font Regular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Alpha wrapping with AN offset</vt:lpstr>
      <vt:lpstr>Motivation: Mesh validity</vt:lpstr>
      <vt:lpstr>Motivation: mesh validity</vt:lpstr>
      <vt:lpstr>Problem statement</vt:lpstr>
      <vt:lpstr>Approach</vt:lpstr>
      <vt:lpstr>Meshing</vt:lpstr>
      <vt:lpstr>CARVING</vt:lpstr>
      <vt:lpstr>REFINEMENT</vt:lpstr>
      <vt:lpstr>Algorithm illustration in 2D and 3D</vt:lpstr>
      <vt:lpstr>Algorithm illustration in 2D and 3D</vt:lpstr>
      <vt:lpstr>Results</vt:lpstr>
      <vt:lpstr>APplication to swepT volumes</vt:lpstr>
      <vt:lpstr>Algorithm parameters</vt:lpstr>
      <vt:lpstr>Strengths</vt:lpstr>
      <vt:lpstr>OUTPUT Sensitive COMPLEXITY</vt:lpstr>
      <vt:lpstr>Robustness to defects</vt:lpstr>
      <vt:lpstr>Correctness</vt:lpstr>
      <vt:lpstr>Input (3.5M triangles)</vt:lpstr>
      <vt:lpstr>OUTPUT LEVELS of detail</vt:lpstr>
      <vt:lpstr>OUTPUT LEVELS of detail (CONT.)</vt:lpstr>
      <vt:lpstr>OUTPUT LEVELS of detail (CONT.)</vt:lpstr>
      <vt:lpstr>OUTPUT LEVELS of detail (CONT.)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claire@cubicleninjas.com</dc:creator>
  <dc:description/>
  <cp:lastModifiedBy>pierre.alliez</cp:lastModifiedBy>
  <cp:revision>745</cp:revision>
  <dcterms:created xsi:type="dcterms:W3CDTF">2020-09-03T21:14:56Z</dcterms:created>
  <dcterms:modified xsi:type="dcterms:W3CDTF">2022-08-07T17:40:59Z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MClips">
    <vt:i4>2</vt:i4>
  </property>
  <property fmtid="{D5CDD505-2E9C-101B-9397-08002B2CF9AE}" pid="4" name="Notes">
    <vt:i4>17</vt:i4>
  </property>
  <property fmtid="{D5CDD505-2E9C-101B-9397-08002B2CF9AE}" pid="5" name="PresentationFormat">
    <vt:lpwstr>Grand écran</vt:lpwstr>
  </property>
  <property fmtid="{D5CDD505-2E9C-101B-9397-08002B2CF9AE}" pid="6" name="Slides">
    <vt:i4>17</vt:i4>
  </property>
</Properties>
</file>